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6"/>
  </p:notesMasterIdLst>
  <p:sldIdLst>
    <p:sldId id="260" r:id="rId2"/>
    <p:sldId id="270" r:id="rId3"/>
    <p:sldId id="271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3957" autoAdjust="0"/>
  </p:normalViewPr>
  <p:slideViewPr>
    <p:cSldViewPr snapToGrid="0">
      <p:cViewPr>
        <p:scale>
          <a:sx n="72" d="100"/>
          <a:sy n="72" d="100"/>
        </p:scale>
        <p:origin x="660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457E7-AF9E-49AB-A7E8-87B4C81AB92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864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zmXVvxXN7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Physics 2 – Feb 28,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923" y="2590053"/>
            <a:ext cx="6550210" cy="3416300"/>
          </a:xfrm>
        </p:spPr>
        <p:txBody>
          <a:bodyPr>
            <a:noAutofit/>
          </a:bodyPr>
          <a:lstStyle/>
          <a:p>
            <a:r>
              <a:rPr lang="en-US" sz="1600" b="1" dirty="0"/>
              <a:t>P3 Challenge – </a:t>
            </a:r>
            <a:r>
              <a:rPr lang="en-US" b="1" dirty="0"/>
              <a:t>An ideal monatomic gas is kept at constant volume of 3.00 × 10</a:t>
            </a:r>
            <a:r>
              <a:rPr lang="en-US" b="1" baseline="30000" dirty="0"/>
              <a:t>-3</a:t>
            </a:r>
            <a:r>
              <a:rPr lang="en-US" b="1" dirty="0"/>
              <a:t> m</a:t>
            </a:r>
            <a:r>
              <a:rPr lang="en-US" b="1" baseline="30000" dirty="0"/>
              <a:t>3</a:t>
            </a:r>
            <a:r>
              <a:rPr lang="en-US" b="1" dirty="0"/>
              <a:t>. Its initial temperature is 300 K. The gas pressure increases from 1.00 x 10</a:t>
            </a:r>
            <a:r>
              <a:rPr lang="en-US" b="1" baseline="30000" dirty="0"/>
              <a:t>5</a:t>
            </a:r>
            <a:r>
              <a:rPr lang="en-US" b="1" dirty="0"/>
              <a:t> Pa to 3.00 x 10</a:t>
            </a:r>
            <a:r>
              <a:rPr lang="en-US" b="1" baseline="30000" dirty="0"/>
              <a:t>5</a:t>
            </a:r>
            <a:r>
              <a:rPr lang="en-US" b="1" dirty="0"/>
              <a:t> Pa</a:t>
            </a:r>
          </a:p>
          <a:p>
            <a:r>
              <a:rPr lang="en-US" b="1" dirty="0"/>
              <a:t>Calculate:</a:t>
            </a:r>
          </a:p>
          <a:p>
            <a:r>
              <a:rPr lang="en-US" b="1" dirty="0"/>
              <a:t>a the work done by the gas</a:t>
            </a:r>
          </a:p>
          <a:p>
            <a:r>
              <a:rPr lang="en-US" b="1" dirty="0"/>
              <a:t>b the temperature of the gas at the new pressure</a:t>
            </a:r>
          </a:p>
          <a:p>
            <a:r>
              <a:rPr lang="en-US" b="1" dirty="0"/>
              <a:t>c the energy taken out of or put into the gas.</a:t>
            </a:r>
            <a:r>
              <a:rPr lang="en-US" sz="1600" b="1" dirty="0"/>
              <a:t> </a:t>
            </a:r>
          </a:p>
          <a:p>
            <a:pPr marL="0" indent="0">
              <a:buNone/>
            </a:pPr>
            <a:endParaRPr lang="en-US" sz="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215748" y="2590053"/>
            <a:ext cx="45406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dirty="0">
                <a:sym typeface="Euclid Extra" panose="02050502000505020303" pitchFamily="18" charset="2"/>
              </a:rPr>
              <a:t>Today’s Objective: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First Law Work session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Agenda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Group summary on WB Activity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Homework Review and Alignment to answers in groups Start with 33 derivation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16133" y="1327150"/>
            <a:ext cx="4714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Get out 24-31,33 for progress HMK check</a:t>
            </a:r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table for formulas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247254"/>
            <a:ext cx="7013992" cy="1091626"/>
          </a:xfrm>
        </p:spPr>
        <p:txBody>
          <a:bodyPr>
            <a:normAutofit/>
          </a:bodyPr>
          <a:lstStyle/>
          <a:p>
            <a:r>
              <a:rPr lang="en-US" sz="2000" b="1" dirty="0"/>
              <a:t>Work together on white boards to complete the summary table. Work for isothermal is given because it requires calculus to evaluate.</a:t>
            </a:r>
          </a:p>
          <a:p>
            <a:endParaRPr lang="en-US" sz="24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050379"/>
              </p:ext>
            </p:extLst>
          </p:nvPr>
        </p:nvGraphicFramePr>
        <p:xfrm>
          <a:off x="2038622" y="3338880"/>
          <a:ext cx="8128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424955315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81145271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67871959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54550927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Process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>
                          <a:solidFill>
                            <a:sysClr val="windowText" lastClr="000000"/>
                          </a:solidFill>
                          <a:sym typeface="Euclid Symbol" panose="05050102010706020507" pitchFamily="18" charset="2"/>
                        </a:rPr>
                        <a:t>U = Q - W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Internal</a:t>
                      </a:r>
                      <a:r>
                        <a:rPr lang="en-US" baseline="0" dirty="0">
                          <a:solidFill>
                            <a:sysClr val="windowText" lastClr="000000"/>
                          </a:solidFill>
                        </a:rPr>
                        <a:t> Energy Change, </a:t>
                      </a:r>
                      <a:r>
                        <a:rPr lang="en-US" baseline="0" dirty="0">
                          <a:solidFill>
                            <a:sysClr val="windowText" lastClr="000000"/>
                          </a:solidFill>
                          <a:sym typeface="Euclid Symbol" panose="05050102010706020507" pitchFamily="18" charset="2"/>
                        </a:rPr>
                        <a:t>U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Heat transfer to gas, Q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Work done by gas, 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201776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ysClr val="windowText" lastClr="000000"/>
                          </a:solidFill>
                        </a:rPr>
                        <a:t>Isobaric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94831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ysClr val="windowText" lastClr="000000"/>
                          </a:solidFill>
                        </a:rPr>
                        <a:t>Isovolumetric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8781249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ysClr val="windowText" lastClr="000000"/>
                          </a:solidFill>
                        </a:rPr>
                        <a:t>Isothermal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>
                          <a:solidFill>
                            <a:sysClr val="windowText" lastClr="000000"/>
                          </a:solidFill>
                        </a:rPr>
                        <a:t> nRT </a:t>
                      </a:r>
                      <a:r>
                        <a:rPr lang="en-US" b="1" dirty="0">
                          <a:solidFill>
                            <a:sysClr val="windowText" lastClr="000000"/>
                          </a:solidFill>
                        </a:rPr>
                        <a:t>ln(V</a:t>
                      </a:r>
                      <a:r>
                        <a:rPr lang="en-US" b="1" baseline="-250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r>
                        <a:rPr lang="en-US" b="1" baseline="0" dirty="0">
                          <a:solidFill>
                            <a:sysClr val="windowText" lastClr="000000"/>
                          </a:solidFill>
                        </a:rPr>
                        <a:t>/V</a:t>
                      </a:r>
                      <a:r>
                        <a:rPr lang="en-US" b="1" baseline="-250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r>
                        <a:rPr lang="en-US" b="1" baseline="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en-US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776044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ysClr val="windowText" lastClr="000000"/>
                          </a:solidFill>
                        </a:rPr>
                        <a:t>Adiabatic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5098911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23279" t="37871" r="53732" b="32468"/>
          <a:stretch/>
        </p:blipFill>
        <p:spPr>
          <a:xfrm>
            <a:off x="7641770" y="0"/>
            <a:ext cx="4550229" cy="3300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105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table, Answers</a:t>
            </a:r>
            <a:br>
              <a:rPr lang="en-US" dirty="0"/>
            </a:br>
            <a:r>
              <a:rPr lang="en-US" sz="2400" dirty="0">
                <a:hlinkClick r:id="rId2"/>
              </a:rPr>
              <a:t>https://www.youtube.com/watch?v=AzmXVvxXN70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516220"/>
              </p:ext>
            </p:extLst>
          </p:nvPr>
        </p:nvGraphicFramePr>
        <p:xfrm>
          <a:off x="1154954" y="2417735"/>
          <a:ext cx="9895340" cy="4483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3835">
                  <a:extLst>
                    <a:ext uri="{9D8B030D-6E8A-4147-A177-3AD203B41FA5}">
                      <a16:colId xmlns:a16="http://schemas.microsoft.com/office/drawing/2014/main" val="4249553159"/>
                    </a:ext>
                  </a:extLst>
                </a:gridCol>
                <a:gridCol w="2473835">
                  <a:extLst>
                    <a:ext uri="{9D8B030D-6E8A-4147-A177-3AD203B41FA5}">
                      <a16:colId xmlns:a16="http://schemas.microsoft.com/office/drawing/2014/main" val="1811452714"/>
                    </a:ext>
                  </a:extLst>
                </a:gridCol>
                <a:gridCol w="2473835">
                  <a:extLst>
                    <a:ext uri="{9D8B030D-6E8A-4147-A177-3AD203B41FA5}">
                      <a16:colId xmlns:a16="http://schemas.microsoft.com/office/drawing/2014/main" val="1678719597"/>
                    </a:ext>
                  </a:extLst>
                </a:gridCol>
                <a:gridCol w="2473835">
                  <a:extLst>
                    <a:ext uri="{9D8B030D-6E8A-4147-A177-3AD203B41FA5}">
                      <a16:colId xmlns:a16="http://schemas.microsoft.com/office/drawing/2014/main" val="854550927"/>
                    </a:ext>
                  </a:extLst>
                </a:gridCol>
              </a:tblGrid>
              <a:tr h="824309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Process  Zero value</a:t>
                      </a:r>
                    </a:p>
                    <a:p>
                      <a:r>
                        <a:rPr lang="en-US" baseline="0" dirty="0">
                          <a:solidFill>
                            <a:sysClr val="windowText" lastClr="000000"/>
                          </a:solidFill>
                          <a:sym typeface="Euclid Symbol" panose="05050102010706020507" pitchFamily="18" charset="2"/>
                        </a:rPr>
                        <a:t>U = Q – W 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Internal</a:t>
                      </a:r>
                      <a:r>
                        <a:rPr lang="en-US" baseline="0" dirty="0">
                          <a:solidFill>
                            <a:sysClr val="windowText" lastClr="000000"/>
                          </a:solidFill>
                        </a:rPr>
                        <a:t> Energy Change, </a:t>
                      </a:r>
                      <a:r>
                        <a:rPr lang="en-US" baseline="0" dirty="0">
                          <a:solidFill>
                            <a:sysClr val="windowText" lastClr="000000"/>
                          </a:solidFill>
                          <a:sym typeface="Euclid Symbol" panose="05050102010706020507" pitchFamily="18" charset="2"/>
                        </a:rPr>
                        <a:t>U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Heat transfer to gas, Q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Work done by gas, 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2017767"/>
                  </a:ext>
                </a:extLst>
              </a:tr>
              <a:tr h="824309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ysClr val="windowText" lastClr="000000"/>
                          </a:solidFill>
                        </a:rPr>
                        <a:t>Isobaric</a:t>
                      </a:r>
                    </a:p>
                    <a:p>
                      <a:r>
                        <a:rPr lang="en-US" b="1" baseline="0" dirty="0">
                          <a:solidFill>
                            <a:sysClr val="windowText" lastClr="000000"/>
                          </a:solidFill>
                          <a:sym typeface="Euclid Symbol" panose="05050102010706020507" pitchFamily="18" charset="2"/>
                        </a:rPr>
                        <a:t>P = 0</a:t>
                      </a:r>
                      <a:endParaRPr lang="en-US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nC</a:t>
                      </a:r>
                      <a:r>
                        <a:rPr lang="en-US" sz="2800" b="1" baseline="-25000" dirty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US" sz="2800" b="1" baseline="0" dirty="0">
                          <a:solidFill>
                            <a:schemeClr val="tx1"/>
                          </a:solidFill>
                          <a:sym typeface="Euclid Symbol" panose="05050102010706020507" pitchFamily="18" charset="2"/>
                        </a:rPr>
                        <a:t>T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nC</a:t>
                      </a:r>
                      <a:r>
                        <a:rPr lang="en-US" sz="2800" b="1" baseline="-25000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sz="2800" b="1" baseline="0" dirty="0">
                          <a:solidFill>
                            <a:schemeClr val="tx1"/>
                          </a:solidFill>
                          <a:sym typeface="Euclid Symbol" panose="05050102010706020507" pitchFamily="18" charset="2"/>
                        </a:rPr>
                        <a:t>T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sz="2800" b="1" baseline="0" dirty="0">
                          <a:solidFill>
                            <a:schemeClr val="tx1"/>
                          </a:solidFill>
                          <a:sym typeface="Euclid Symbol" panose="05050102010706020507" pitchFamily="18" charset="2"/>
                        </a:rPr>
                        <a:t>V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9483101"/>
                  </a:ext>
                </a:extLst>
              </a:tr>
              <a:tr h="824309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ysClr val="windowText" lastClr="000000"/>
                          </a:solidFill>
                        </a:rPr>
                        <a:t>Isovolumetric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>
                          <a:solidFill>
                            <a:sysClr val="windowText" lastClr="000000"/>
                          </a:solidFill>
                          <a:sym typeface="Euclid Symbol" panose="05050102010706020507" pitchFamily="18" charset="2"/>
                        </a:rPr>
                        <a:t>V = 0</a:t>
                      </a:r>
                      <a:endParaRPr lang="en-US" b="1" dirty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lang="en-US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nC</a:t>
                      </a:r>
                      <a:r>
                        <a:rPr lang="en-US" sz="2800" b="1" baseline="-25000" dirty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US" sz="2800" b="1" baseline="0" dirty="0">
                          <a:solidFill>
                            <a:schemeClr val="tx1"/>
                          </a:solidFill>
                          <a:sym typeface="Euclid Symbol" panose="05050102010706020507" pitchFamily="18" charset="2"/>
                        </a:rPr>
                        <a:t>T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nC</a:t>
                      </a:r>
                      <a:r>
                        <a:rPr lang="en-US" sz="2800" b="1" baseline="-25000" dirty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US" sz="2800" b="1" baseline="0" dirty="0">
                          <a:solidFill>
                            <a:schemeClr val="tx1"/>
                          </a:solidFill>
                          <a:sym typeface="Euclid Symbol" panose="05050102010706020507" pitchFamily="18" charset="2"/>
                        </a:rPr>
                        <a:t>T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8781249"/>
                  </a:ext>
                </a:extLst>
              </a:tr>
              <a:tr h="824309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ysClr val="windowText" lastClr="000000"/>
                          </a:solidFill>
                        </a:rPr>
                        <a:t>Isothermal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>
                          <a:solidFill>
                            <a:sysClr val="windowText" lastClr="000000"/>
                          </a:solidFill>
                          <a:sym typeface="Euclid Symbol" panose="05050102010706020507" pitchFamily="18" charset="2"/>
                        </a:rPr>
                        <a:t>T = 0</a:t>
                      </a:r>
                      <a:endParaRPr lang="en-US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0" dirty="0">
                          <a:solidFill>
                            <a:schemeClr val="tx1"/>
                          </a:solidFill>
                        </a:rPr>
                        <a:t> nRT 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ln(V</a:t>
                      </a:r>
                      <a:r>
                        <a:rPr lang="en-US" sz="2800" b="1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800" b="1" baseline="0" dirty="0">
                          <a:solidFill>
                            <a:schemeClr val="tx1"/>
                          </a:solidFill>
                        </a:rPr>
                        <a:t>/V</a:t>
                      </a:r>
                      <a:r>
                        <a:rPr lang="en-US" sz="2800" b="1" baseline="-25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2800" b="1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0" dirty="0">
                          <a:solidFill>
                            <a:schemeClr val="tx1"/>
                          </a:solidFill>
                        </a:rPr>
                        <a:t> nRT 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ln(V</a:t>
                      </a:r>
                      <a:r>
                        <a:rPr lang="en-US" sz="2800" b="1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800" b="1" baseline="0" dirty="0">
                          <a:solidFill>
                            <a:schemeClr val="tx1"/>
                          </a:solidFill>
                        </a:rPr>
                        <a:t>/V</a:t>
                      </a:r>
                      <a:r>
                        <a:rPr lang="en-US" sz="2800" b="1" baseline="-25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2800" b="1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7760444"/>
                  </a:ext>
                </a:extLst>
              </a:tr>
              <a:tr h="824309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ysClr val="windowText" lastClr="000000"/>
                          </a:solidFill>
                        </a:rPr>
                        <a:t>Adiabatic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>
                          <a:solidFill>
                            <a:sysClr val="windowText" lastClr="000000"/>
                          </a:solidFill>
                          <a:sym typeface="Euclid Symbol" panose="05050102010706020507" pitchFamily="18" charset="2"/>
                        </a:rPr>
                        <a:t>Q = 0</a:t>
                      </a:r>
                      <a:endParaRPr lang="en-US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nC</a:t>
                      </a:r>
                      <a:r>
                        <a:rPr lang="en-US" sz="2800" b="1" baseline="-25000" dirty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US" sz="2800" b="1" baseline="0" dirty="0">
                          <a:solidFill>
                            <a:schemeClr val="tx1"/>
                          </a:solidFill>
                          <a:sym typeface="Euclid Symbol" panose="05050102010706020507" pitchFamily="18" charset="2"/>
                        </a:rPr>
                        <a:t>T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baseline="0" dirty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nC</a:t>
                      </a:r>
                      <a:r>
                        <a:rPr lang="en-US" sz="2800" b="1" baseline="-25000" dirty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US" sz="2800" b="1" baseline="0" dirty="0">
                          <a:solidFill>
                            <a:schemeClr val="tx1"/>
                          </a:solidFill>
                          <a:sym typeface="Euclid Symbol" panose="05050102010706020507" pitchFamily="18" charset="2"/>
                        </a:rPr>
                        <a:t>T 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5098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5867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 Slip -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2977" y="2566713"/>
            <a:ext cx="10120397" cy="3416300"/>
          </a:xfrm>
        </p:spPr>
        <p:txBody>
          <a:bodyPr>
            <a:normAutofit/>
          </a:bodyPr>
          <a:lstStyle/>
          <a:p>
            <a:r>
              <a:rPr lang="en-US" sz="2400" b="1" dirty="0">
                <a:sym typeface="Euclid Extra" panose="02050502000505020303" pitchFamily="18" charset="2"/>
              </a:rPr>
              <a:t>Exit Slip- A) What is the value of </a:t>
            </a:r>
            <a:r>
              <a:rPr lang="en-US" sz="2400" b="1" dirty="0" err="1">
                <a:sym typeface="Euclid Extra" panose="02050502000505020303" pitchFamily="18" charset="2"/>
              </a:rPr>
              <a:t>C</a:t>
            </a:r>
            <a:r>
              <a:rPr lang="en-US" sz="2400" b="1" baseline="-25000" dirty="0" err="1">
                <a:sym typeface="Euclid Extra" panose="02050502000505020303" pitchFamily="18" charset="2"/>
              </a:rPr>
              <a:t>v</a:t>
            </a:r>
            <a:r>
              <a:rPr lang="en-US" sz="2400" b="1" dirty="0">
                <a:sym typeface="Euclid Extra" panose="02050502000505020303" pitchFamily="18" charset="2"/>
              </a:rPr>
              <a:t> in terms of the gas constant? B) What is the relationship between </a:t>
            </a:r>
            <a:r>
              <a:rPr lang="en-US" sz="2400" b="1" dirty="0" err="1">
                <a:sym typeface="Euclid Extra" panose="02050502000505020303" pitchFamily="18" charset="2"/>
              </a:rPr>
              <a:t>C</a:t>
            </a:r>
            <a:r>
              <a:rPr lang="en-US" sz="2400" b="1" baseline="-25000" dirty="0" err="1">
                <a:sym typeface="Euclid Extra" panose="02050502000505020303" pitchFamily="18" charset="2"/>
              </a:rPr>
              <a:t>v</a:t>
            </a:r>
            <a:r>
              <a:rPr lang="en-US" sz="2400" b="1" dirty="0">
                <a:sym typeface="Euclid Extra" panose="02050502000505020303" pitchFamily="18" charset="2"/>
              </a:rPr>
              <a:t> and C</a:t>
            </a:r>
            <a:r>
              <a:rPr lang="en-US" sz="2400" b="1" baseline="-25000" dirty="0">
                <a:sym typeface="Euclid Extra" panose="02050502000505020303" pitchFamily="18" charset="2"/>
              </a:rPr>
              <a:t>P</a:t>
            </a:r>
            <a:r>
              <a:rPr lang="en-US" sz="2400" b="1" dirty="0">
                <a:sym typeface="Euclid Extra" panose="02050502000505020303" pitchFamily="18" charset="2"/>
              </a:rPr>
              <a:t>?  C) What is the value of C</a:t>
            </a:r>
            <a:r>
              <a:rPr lang="en-US" sz="2400" b="1" baseline="-25000" dirty="0">
                <a:sym typeface="Euclid Extra" panose="02050502000505020303" pitchFamily="18" charset="2"/>
              </a:rPr>
              <a:t>P</a:t>
            </a:r>
            <a:r>
              <a:rPr lang="en-US" sz="2400" b="1" dirty="0">
                <a:sym typeface="Euclid Extra" panose="02050502000505020303" pitchFamily="18" charset="2"/>
              </a:rPr>
              <a:t> in terms of the gas constant?</a:t>
            </a:r>
          </a:p>
          <a:p>
            <a:endParaRPr lang="en-US" sz="2400" b="1" dirty="0">
              <a:sym typeface="Euclid Extra" panose="02050502000505020303" pitchFamily="18" charset="2"/>
            </a:endParaRPr>
          </a:p>
          <a:p>
            <a:r>
              <a:rPr lang="en-US" sz="2000" b="1" dirty="0"/>
              <a:t>What’s Due?  (Pending assignments to complete.)</a:t>
            </a:r>
          </a:p>
          <a:p>
            <a:pPr lvl="1"/>
            <a:r>
              <a:rPr lang="en-US" sz="1800" b="1" dirty="0"/>
              <a:t>B.2 p33#24-31,33  (Finish)</a:t>
            </a:r>
          </a:p>
          <a:p>
            <a:r>
              <a:rPr lang="en-US" sz="2000" b="1" dirty="0"/>
              <a:t>What’s Next?  (How to prepare for the next day)</a:t>
            </a:r>
          </a:p>
          <a:p>
            <a:pPr lvl="1"/>
            <a:r>
              <a:rPr lang="en-US" sz="1800" b="1" dirty="0">
                <a:solidFill>
                  <a:schemeClr val="bg2">
                    <a:lumMod val="25000"/>
                  </a:schemeClr>
                </a:solidFill>
              </a:rPr>
              <a:t>Read B p23-32 about Thermodynamics</a:t>
            </a:r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49159</TotalTime>
  <Words>360</Words>
  <Application>Microsoft Office PowerPoint</Application>
  <PresentationFormat>Widescreen</PresentationFormat>
  <Paragraphs>58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Gothic</vt:lpstr>
      <vt:lpstr>Euclid Symbol</vt:lpstr>
      <vt:lpstr>Wingdings 3</vt:lpstr>
      <vt:lpstr>Ion Boardroom</vt:lpstr>
      <vt:lpstr>Physics 2 – Feb 28, 2020</vt:lpstr>
      <vt:lpstr>Summary table for formulas</vt:lpstr>
      <vt:lpstr>Summary table, Answers https://www.youtube.com/watch?v=AzmXVvxXN70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530</cp:revision>
  <dcterms:created xsi:type="dcterms:W3CDTF">2015-08-11T02:33:52Z</dcterms:created>
  <dcterms:modified xsi:type="dcterms:W3CDTF">2020-02-28T13:54:02Z</dcterms:modified>
</cp:coreProperties>
</file>